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7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60" r:id="rId22"/>
    <p:sldId id="402" r:id="rId23"/>
    <p:sldId id="403" r:id="rId24"/>
    <p:sldId id="404" r:id="rId25"/>
    <p:sldId id="405" r:id="rId26"/>
    <p:sldId id="386" r:id="rId27"/>
    <p:sldId id="387" r:id="rId28"/>
    <p:sldId id="376" r:id="rId29"/>
    <p:sldId id="377" r:id="rId30"/>
    <p:sldId id="378" r:id="rId31"/>
    <p:sldId id="379" r:id="rId32"/>
    <p:sldId id="380" r:id="rId33"/>
    <p:sldId id="381" r:id="rId34"/>
    <p:sldId id="406" r:id="rId35"/>
    <p:sldId id="407" r:id="rId36"/>
    <p:sldId id="408" r:id="rId37"/>
    <p:sldId id="409" r:id="rId38"/>
    <p:sldId id="410" r:id="rId39"/>
    <p:sldId id="411" r:id="rId40"/>
    <p:sldId id="412" r:id="rId41"/>
    <p:sldId id="413" r:id="rId42"/>
    <p:sldId id="414" r:id="rId43"/>
    <p:sldId id="415" r:id="rId44"/>
    <p:sldId id="416" r:id="rId45"/>
    <p:sldId id="417" r:id="rId46"/>
    <p:sldId id="418" r:id="rId47"/>
    <p:sldId id="419" r:id="rId48"/>
    <p:sldId id="382" r:id="rId49"/>
    <p:sldId id="383" r:id="rId50"/>
    <p:sldId id="384" r:id="rId51"/>
    <p:sldId id="385" r:id="rId52"/>
    <p:sldId id="388" r:id="rId53"/>
    <p:sldId id="389" r:id="rId54"/>
    <p:sldId id="390" r:id="rId55"/>
    <p:sldId id="391" r:id="rId56"/>
    <p:sldId id="392" r:id="rId57"/>
    <p:sldId id="393" r:id="rId58"/>
    <p:sldId id="394" r:id="rId59"/>
    <p:sldId id="395" r:id="rId60"/>
    <p:sldId id="396" r:id="rId61"/>
    <p:sldId id="397" r:id="rId62"/>
    <p:sldId id="399" r:id="rId63"/>
    <p:sldId id="400" r:id="rId64"/>
    <p:sldId id="401" r:id="rId65"/>
    <p:sldId id="270" r:id="rId6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96860" autoAdjust="0"/>
  </p:normalViewPr>
  <p:slideViewPr>
    <p:cSldViewPr snapToGrid="0">
      <p:cViewPr varScale="1">
        <p:scale>
          <a:sx n="79" d="100"/>
          <a:sy n="79" d="100"/>
        </p:scale>
        <p:origin x="87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std_logic_vector(13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std_logic_vector(3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6.1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6.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6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Subtype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6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Objects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Interface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6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Alias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7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Attribute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Component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9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Group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Template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10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Group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6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r>
              <a:rPr lang="tr-TR" b="1" dirty="0">
                <a:solidFill>
                  <a:srgbClr val="FF0000"/>
                </a:solidFill>
              </a:rPr>
              <a:t>11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PSL </a:t>
            </a:r>
            <a:r>
              <a:rPr lang="tr-TR" b="1" dirty="0" err="1">
                <a:solidFill>
                  <a:schemeClr val="bg1"/>
                </a:solidFill>
              </a:rPr>
              <a:t>Clock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6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DECLARATIONS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6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Mert Ecevit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872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10" y="689599"/>
            <a:ext cx="10724247" cy="90797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Custom structures and types for more accurate data representation are made possible by type declarations, which establish new data types in VHDL.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Type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070FE2-211B-47E8-8143-7C8D179787B8}"/>
              </a:ext>
            </a:extLst>
          </p:cNvPr>
          <p:cNvSpPr txBox="1">
            <a:spLocks/>
          </p:cNvSpPr>
          <p:nvPr/>
        </p:nvSpPr>
        <p:spPr bwMode="auto">
          <a:xfrm>
            <a:off x="1168" y="1401961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Subtype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B32200-3D9C-4BF5-AB8F-8A289CE849E8}"/>
              </a:ext>
            </a:extLst>
          </p:cNvPr>
          <p:cNvSpPr txBox="1">
            <a:spLocks/>
          </p:cNvSpPr>
          <p:nvPr/>
        </p:nvSpPr>
        <p:spPr>
          <a:xfrm>
            <a:off x="565710" y="2032296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A type together with a constraint.</a:t>
            </a: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106065D-C77F-4D7B-88D3-46B8D5D24CF8}"/>
              </a:ext>
            </a:extLst>
          </p:cNvPr>
          <p:cNvSpPr txBox="1">
            <a:spLocks/>
          </p:cNvSpPr>
          <p:nvPr/>
        </p:nvSpPr>
        <p:spPr bwMode="auto">
          <a:xfrm>
            <a:off x="1168" y="253269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Objects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9F62AB6-3E92-4BD8-B937-045AB472774C}"/>
              </a:ext>
            </a:extLst>
          </p:cNvPr>
          <p:cNvSpPr txBox="1">
            <a:spLocks/>
          </p:cNvSpPr>
          <p:nvPr/>
        </p:nvSpPr>
        <p:spPr>
          <a:xfrm>
            <a:off x="733292" y="3093244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In VHDL, an object is a container for a value of a given type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789B39C-D0DB-47DB-B8D0-6E66603A8EBB}"/>
              </a:ext>
            </a:extLst>
          </p:cNvPr>
          <p:cNvSpPr txBox="1">
            <a:spLocks/>
          </p:cNvSpPr>
          <p:nvPr/>
        </p:nvSpPr>
        <p:spPr bwMode="auto">
          <a:xfrm>
            <a:off x="-78828" y="362533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Interface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5A7197-B4DB-454E-9462-465FB47737B8}"/>
              </a:ext>
            </a:extLst>
          </p:cNvPr>
          <p:cNvSpPr txBox="1">
            <a:spLocks/>
          </p:cNvSpPr>
          <p:nvPr/>
        </p:nvSpPr>
        <p:spPr>
          <a:xfrm>
            <a:off x="654464" y="4174936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Interface declarations define interface objects of a precisely defined type. </a:t>
            </a:r>
            <a:endParaRPr lang="tr-TR" sz="2000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Interface objects are interface constants, interface signals, interface variables and interface files</a:t>
            </a:r>
            <a:r>
              <a:rPr lang="tr-TR" sz="2000" dirty="0">
                <a:solidFill>
                  <a:schemeClr val="bg1"/>
                </a:solidFill>
              </a:rPr>
              <a:t>.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EA61857-96E9-42DD-AE4B-51D01219848D}"/>
              </a:ext>
            </a:extLst>
          </p:cNvPr>
          <p:cNvSpPr txBox="1">
            <a:spLocks/>
          </p:cNvSpPr>
          <p:nvPr/>
        </p:nvSpPr>
        <p:spPr bwMode="auto">
          <a:xfrm>
            <a:off x="-78828" y="506014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Alias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21E0261-2E31-40CA-8463-D495FE3E8CA1}"/>
              </a:ext>
            </a:extLst>
          </p:cNvPr>
          <p:cNvSpPr txBox="1">
            <a:spLocks/>
          </p:cNvSpPr>
          <p:nvPr/>
        </p:nvSpPr>
        <p:spPr>
          <a:xfrm>
            <a:off x="654464" y="5739371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An alias is an alternative name for an existing object (signal, variable or constant). They don’t define a new object.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328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10" y="689599"/>
            <a:ext cx="10724247" cy="90797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Attributes are user-defined properties attached to types, signals, entities, etc. They can store metadata or control simulation aspects.</a:t>
            </a:r>
            <a:b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Attribute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070FE2-211B-47E8-8143-7C8D179787B8}"/>
              </a:ext>
            </a:extLst>
          </p:cNvPr>
          <p:cNvSpPr txBox="1">
            <a:spLocks/>
          </p:cNvSpPr>
          <p:nvPr/>
        </p:nvSpPr>
        <p:spPr bwMode="auto">
          <a:xfrm>
            <a:off x="1168" y="1401961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Component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B32200-3D9C-4BF5-AB8F-8A289CE849E8}"/>
              </a:ext>
            </a:extLst>
          </p:cNvPr>
          <p:cNvSpPr txBox="1">
            <a:spLocks/>
          </p:cNvSpPr>
          <p:nvPr/>
        </p:nvSpPr>
        <p:spPr>
          <a:xfrm>
            <a:off x="565710" y="2032296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Components act as templates for modules or logic blocks that can be instantiated multiple times in a design. This allows reusability and modular design.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106065D-C77F-4D7B-88D3-46B8D5D24CF8}"/>
              </a:ext>
            </a:extLst>
          </p:cNvPr>
          <p:cNvSpPr txBox="1">
            <a:spLocks/>
          </p:cNvSpPr>
          <p:nvPr/>
        </p:nvSpPr>
        <p:spPr bwMode="auto">
          <a:xfrm>
            <a:off x="-78829" y="509925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PSL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Clock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9F62AB6-3E92-4BD8-B937-045AB472774C}"/>
              </a:ext>
            </a:extLst>
          </p:cNvPr>
          <p:cNvSpPr txBox="1">
            <a:spLocks/>
          </p:cNvSpPr>
          <p:nvPr/>
        </p:nvSpPr>
        <p:spPr>
          <a:xfrm>
            <a:off x="565709" y="3332954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group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declaration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declares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group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, 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named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collection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of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named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entities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.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789B39C-D0DB-47DB-B8D0-6E66603A8EBB}"/>
              </a:ext>
            </a:extLst>
          </p:cNvPr>
          <p:cNvSpPr txBox="1">
            <a:spLocks/>
          </p:cNvSpPr>
          <p:nvPr/>
        </p:nvSpPr>
        <p:spPr bwMode="auto">
          <a:xfrm>
            <a:off x="-78829" y="275415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Group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Template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5A7197-B4DB-454E-9462-465FB47737B8}"/>
              </a:ext>
            </a:extLst>
          </p:cNvPr>
          <p:cNvSpPr txBox="1">
            <a:spLocks/>
          </p:cNvSpPr>
          <p:nvPr/>
        </p:nvSpPr>
        <p:spPr>
          <a:xfrm>
            <a:off x="654463" y="4367163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</a:rPr>
              <a:t>•</a:t>
            </a:r>
            <a:r>
              <a:rPr lang="tr-TR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group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template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declaration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declares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group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template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,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which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defines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the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allowable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classes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of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named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entities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that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can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appear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 in a </a:t>
            </a:r>
            <a:r>
              <a:rPr kumimoji="0" lang="tr-TR" altLang="tr-T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group</a:t>
            </a:r>
            <a: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. </a:t>
            </a:r>
            <a:br>
              <a:rPr kumimoji="0" lang="tr-TR" altLang="tr-T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</a:rPr>
              <a:t>.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EA61857-96E9-42DD-AE4B-51D01219848D}"/>
              </a:ext>
            </a:extLst>
          </p:cNvPr>
          <p:cNvSpPr txBox="1">
            <a:spLocks/>
          </p:cNvSpPr>
          <p:nvPr/>
        </p:nvSpPr>
        <p:spPr bwMode="auto">
          <a:xfrm>
            <a:off x="-78829" y="379859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10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Group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21E0261-2E31-40CA-8463-D495FE3E8CA1}"/>
              </a:ext>
            </a:extLst>
          </p:cNvPr>
          <p:cNvSpPr txBox="1">
            <a:spLocks/>
          </p:cNvSpPr>
          <p:nvPr/>
        </p:nvSpPr>
        <p:spPr>
          <a:xfrm>
            <a:off x="654464" y="5739371"/>
            <a:ext cx="10724247" cy="624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0" i="0" dirty="0">
                <a:solidFill>
                  <a:schemeClr val="bg1"/>
                </a:solidFill>
                <a:effectLst/>
              </a:rPr>
              <a:t>When doing formal verification, module’s properties </a:t>
            </a:r>
            <a:r>
              <a:rPr lang="tr-TR" sz="2000" b="0" i="0" dirty="0" err="1">
                <a:solidFill>
                  <a:schemeClr val="bg1"/>
                </a:solidFill>
                <a:effectLst/>
              </a:rPr>
              <a:t>have</a:t>
            </a:r>
            <a:r>
              <a:rPr lang="tr-TR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tr-TR" sz="2000" b="0" i="0" dirty="0" err="1">
                <a:solidFill>
                  <a:schemeClr val="bg1"/>
                </a:solidFill>
                <a:effectLst/>
              </a:rPr>
              <a:t>to</a:t>
            </a:r>
            <a:r>
              <a:rPr lang="tr-TR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tr-TR" sz="2000" b="0" i="0" dirty="0" err="1">
                <a:solidFill>
                  <a:schemeClr val="bg1"/>
                </a:solidFill>
                <a:effectLst/>
              </a:rPr>
              <a:t>expresses</a:t>
            </a:r>
            <a:r>
              <a:rPr lang="tr-TR" sz="2000" b="0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b="0" i="0" dirty="0">
                <a:solidFill>
                  <a:schemeClr val="bg1"/>
                </a:solidFill>
                <a:effectLst/>
              </a:rPr>
              <a:t>using the Property Specification Language (PSL).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961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std_logic_vector(13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std_logic_vector(3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2981049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7.1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7.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Attribute specification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Configuration specification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Disconnection specification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7</a:t>
            </a:r>
            <a:r>
              <a:rPr lang="en-US" sz="2800" b="1" dirty="0">
                <a:solidFill>
                  <a:srgbClr val="FF0000"/>
                </a:solidFill>
              </a:rPr>
              <a:t>. Specifications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7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143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E4D7E-FF57-736F-814C-2733129EF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F727A8-AD23-14E9-E776-F68D4E6D399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0383E-2205-3CE0-0C0A-31EE3046ED9C}"/>
              </a:ext>
            </a:extLst>
          </p:cNvPr>
          <p:cNvSpPr txBox="1"/>
          <p:nvPr/>
        </p:nvSpPr>
        <p:spPr>
          <a:xfrm>
            <a:off x="179293" y="651539"/>
            <a:ext cx="11815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pecifications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VHDL, which define additional properties or configurations for design elements,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clarity, control, and customization in hardware modeling.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4F8D2-362B-CBF4-089B-691882888FAC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ssociate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attributes with VHDL objects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define additional properties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7B0E83-DDBD-25EE-8EF3-973FEBFA2EA5}"/>
              </a:ext>
            </a:extLst>
          </p:cNvPr>
          <p:cNvSpPr txBox="1"/>
          <p:nvPr/>
        </p:nvSpPr>
        <p:spPr>
          <a:xfrm>
            <a:off x="179293" y="3497039"/>
            <a:ext cx="4143600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COUT: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ADDER1: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others: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77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CAPACITANCE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all: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pF;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IMPLEMENTATION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"74LS152"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RISING_DELAY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C2Q: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7.2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5D868-B75F-8D80-40B9-ABEE2ACF1292}"/>
              </a:ext>
            </a:extLst>
          </p:cNvPr>
          <p:cNvSpPr txBox="1"/>
          <p:nvPr/>
        </p:nvSpPr>
        <p:spPr>
          <a:xfrm>
            <a:off x="4580964" y="2735131"/>
            <a:ext cx="4141983" cy="64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efine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components are bound to specific entities or architectures within a design.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F30D3-DE25-46A4-7F83-F225E58F7DFA}"/>
              </a:ext>
            </a:extLst>
          </p:cNvPr>
          <p:cNvSpPr txBox="1"/>
          <p:nvPr/>
        </p:nvSpPr>
        <p:spPr>
          <a:xfrm>
            <a:off x="4580964" y="3497040"/>
            <a:ext cx="4141983" cy="21236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.GLOBAL_SIGNALS.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Half_Adder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Structure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L1: XOR_GATE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3.6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ns);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L2: AND_GATE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2.8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3.25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(I2 =&gt; Tied_High);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9A7700-E42F-681A-CAA5-9997DAD65C75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3034A1-8EA5-AF59-93E7-12DE06DF6CF7}"/>
              </a:ext>
            </a:extLst>
          </p:cNvPr>
          <p:cNvSpPr txBox="1"/>
          <p:nvPr/>
        </p:nvSpPr>
        <p:spPr>
          <a:xfrm>
            <a:off x="8982634" y="3497039"/>
            <a:ext cx="3012142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273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ns, 5 ms and 273 us are just arbitrary time expressions.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C9D50-13FA-A96E-CD55-FF528B8F248B}"/>
              </a:ext>
            </a:extLst>
          </p:cNvPr>
          <p:cNvSpPr txBox="1"/>
          <p:nvPr/>
        </p:nvSpPr>
        <p:spPr>
          <a:xfrm>
            <a:off x="3765177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5E72B1-CB42-495F-4014-70DB29E92F80}"/>
              </a:ext>
            </a:extLst>
          </p:cNvPr>
          <p:cNvSpPr txBox="1"/>
          <p:nvPr/>
        </p:nvSpPr>
        <p:spPr>
          <a:xfrm>
            <a:off x="11438675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19E2E1-0AF2-931D-AD91-0FED5E8555BB}"/>
              </a:ext>
            </a:extLst>
          </p:cNvPr>
          <p:cNvSpPr txBox="1"/>
          <p:nvPr/>
        </p:nvSpPr>
        <p:spPr>
          <a:xfrm>
            <a:off x="8166847" y="5343699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2225962-5C79-AEB4-3A9A-E65AB6A89784}"/>
              </a:ext>
            </a:extLst>
          </p:cNvPr>
          <p:cNvSpPr txBox="1">
            <a:spLocks/>
          </p:cNvSpPr>
          <p:nvPr/>
        </p:nvSpPr>
        <p:spPr bwMode="auto">
          <a:xfrm>
            <a:off x="1093692" y="1731991"/>
            <a:ext cx="2313183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ATTRIBUTE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endParaRPr lang="tr-TR" sz="2500" b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1B86B-4855-AF09-D1BB-21E61477A96A}"/>
              </a:ext>
            </a:extLst>
          </p:cNvPr>
          <p:cNvSpPr txBox="1">
            <a:spLocks/>
          </p:cNvSpPr>
          <p:nvPr/>
        </p:nvSpPr>
        <p:spPr bwMode="auto">
          <a:xfrm>
            <a:off x="5126483" y="1731991"/>
            <a:ext cx="2993924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3B5E31-AE2B-D365-43A6-3044A06AA2EE}"/>
              </a:ext>
            </a:extLst>
          </p:cNvPr>
          <p:cNvSpPr txBox="1">
            <a:spLocks/>
          </p:cNvSpPr>
          <p:nvPr/>
        </p:nvSpPr>
        <p:spPr bwMode="auto">
          <a:xfrm>
            <a:off x="9034809" y="1731991"/>
            <a:ext cx="2907792" cy="105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DISCONNECTION 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633E1-D00B-7E83-B115-56526C56ABCE}"/>
              </a:ext>
            </a:extLst>
          </p:cNvPr>
          <p:cNvSpPr txBox="1"/>
          <p:nvPr/>
        </p:nvSpPr>
        <p:spPr>
          <a:xfrm>
            <a:off x="863700" y="5929462"/>
            <a:ext cx="5086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of </a:t>
            </a:r>
            <a:r>
              <a:rPr lang="tr-TR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examples are taken from "</a:t>
            </a:r>
            <a:r>
              <a:rPr lang="tr-TR" sz="14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document.</a:t>
            </a:r>
          </a:p>
        </p:txBody>
      </p:sp>
    </p:spTree>
    <p:extLst>
      <p:ext uri="{BB962C8B-B14F-4D97-AF65-F5344CB8AC3E}">
        <p14:creationId xmlns:p14="http://schemas.microsoft.com/office/powerpoint/2010/main" val="27234808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816E-2F46-97BD-72F5-9B3282C1A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4B4567-EB9B-21D0-AB68-292AC39E9711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NAMES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93FC11-0523-DD8D-A7D9-E613295F7E6F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imple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Selected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Indexed Names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lice Names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>
                <a:solidFill>
                  <a:schemeClr val="bg1"/>
                </a:solidFill>
              </a:rPr>
              <a:t>Attribute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8.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External Names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A2D34980-80CE-7302-2D12-2E83FB1FEB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DE57E8D1-FA94-3B97-BE17-DE37ED112667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8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226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0A505-1A7C-9E35-5EFC-AD55E9BD0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0AB6B9-12DB-8FD9-B663-5858A99CE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362645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alt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</a:t>
            </a:r>
            <a: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include :</a:t>
            </a: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(represents a single entity)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Symbol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operators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Character Literal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single character) (not in VHDL2002)</a:t>
            </a:r>
            <a:endParaRPr kumimoji="0" lang="tr-TR" altLang="tr-TR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an element from a package or record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dexed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to a specific element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tr-TR" alt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Slice 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specific range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Attribute)</a:t>
            </a: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external entity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(not in VHDL2002)</a:t>
            </a: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E8D4CD-8062-1DE8-8F41-5F7DE5827E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6DF5DC-7C28-E0B6-FAEE-69222D7950F0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195D-C3B6-47CF-6044-6E9E97DC4C70}"/>
              </a:ext>
            </a:extLst>
          </p:cNvPr>
          <p:cNvSpPr txBox="1">
            <a:spLocks/>
          </p:cNvSpPr>
          <p:nvPr/>
        </p:nvSpPr>
        <p:spPr bwMode="auto">
          <a:xfrm>
            <a:off x="1168" y="449093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SIMPLE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3BE77C1-27F5-5D52-4D6C-EFECB950CF77}"/>
              </a:ext>
            </a:extLst>
          </p:cNvPr>
          <p:cNvSpPr txBox="1">
            <a:spLocks/>
          </p:cNvSpPr>
          <p:nvPr/>
        </p:nvSpPr>
        <p:spPr>
          <a:xfrm>
            <a:off x="733877" y="5199268"/>
            <a:ext cx="10540480" cy="87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name you directly give to an object (signal, variable, entity, architecture,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function, procedure, package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etc.)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504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F56151-E9E9-7F80-4E57-FF1E8A1F1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43378A-74B1-C1E3-74BA-FF532E839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elected names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an object from within another object or from a library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modularity and readability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prefix and suffix 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Selected_name ::= prefix.suffix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IEEE.std_logic_1164.all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0D8A44-4319-4382-775E-5055B86979C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SELECTED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1FA852-C71D-CCC5-1635-2ED3401E69B6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3B0C-015C-3D33-F3BD-F5A30343AC1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INDEXED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BA2CDA-9C4E-E64A-05F6-055615999E2B}"/>
              </a:ext>
            </a:extLst>
          </p:cNvPr>
          <p:cNvSpPr txBox="1">
            <a:spLocks/>
          </p:cNvSpPr>
          <p:nvPr/>
        </p:nvSpPr>
        <p:spPr>
          <a:xfrm>
            <a:off x="733877" y="3811632"/>
            <a:ext cx="10540480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in VHDL to access specific elements of arrays.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 index for each dimension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Indexes must be within the bounds of the array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indexed_name ::= prefix ( expression { , expression } 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6959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D886C-75D4-26A6-5E48-44D7035F8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CFF0F1-6C76-101E-9A2E-FC49FDC6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segment of consecutive elements from an array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ollows the format prefix(discrete_range)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descending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null slice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CDFAFB-9949-3760-D931-F965513DDF1F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SLICE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625013-7328-DFC2-D6C2-9FCB20E7AA43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72E1C-8162-C64A-D7B8-11E278124D4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ATTRIBUTE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91E551-46C5-C833-BA77-44D8566C625A}"/>
              </a:ext>
            </a:extLst>
          </p:cNvPr>
          <p:cNvSpPr txBox="1">
            <a:spLocks/>
          </p:cNvSpPr>
          <p:nvPr/>
        </p:nvSpPr>
        <p:spPr>
          <a:xfrm>
            <a:off x="733876" y="3811632"/>
            <a:ext cx="10910255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value, function, type, range, signal, or constant associated with an entity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follows the format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prefix [signature] 'attribute_designator [ (expression) ]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clk'delayed(5 ns)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--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clk signal delayed by 5 ns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482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CAF58-79C7-F2FD-1259-F58907C9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40C11-4562-335B-B017-4FB498F3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3"/>
            <a:ext cx="10540480" cy="5898967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xternal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denotes an object declared in the design hierarchy containing the external name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Variable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variables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Signal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signals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Constant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access to constants from external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tr-TR" altLang="tr-T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Provides access to a specific element within a package. It is used to access elements defined within a specific package in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Absolute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Starts from the root of the design and encompasses the entire hierarchy. It provides access to elements at the highest level of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Accesses an element by moving up or down from the current location. It provides dynamic access based on the current position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Partial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Refers to a specific element in more detail. It points to a particular part of the design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E2A311-18BF-612E-07BC-6C28713A0E4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EXTERNAL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C53401-5E2F-1983-038D-DC5016DC696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41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179294" y="1937769"/>
            <a:ext cx="11815482" cy="797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ARCHITECTURE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BODIES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                    																					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D2B31-FA68-57F7-6A4C-1547E93FF605}"/>
              </a:ext>
            </a:extLst>
          </p:cNvPr>
          <p:cNvSpPr txBox="1"/>
          <p:nvPr/>
        </p:nvSpPr>
        <p:spPr>
          <a:xfrm>
            <a:off x="179294" y="573741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Entity: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bodies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Configuraiton </a:t>
            </a:r>
            <a:r>
              <a:rPr lang="tr-T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decleration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5AC714-C637-9C09-A082-CE2EC0AFB7AF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defines </a:t>
            </a:r>
            <a:r>
              <a:rPr lang="tr-T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external interface of a design.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8E9EE8-9D63-98D1-21BE-7B1BF4AF8E15}"/>
              </a:ext>
            </a:extLst>
          </p:cNvPr>
          <p:cNvSpPr txBox="1"/>
          <p:nvPr/>
        </p:nvSpPr>
        <p:spPr>
          <a:xfrm>
            <a:off x="179293" y="3497039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 X, Y,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Sum: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N: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inputs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bit_vector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result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3B816-922E-1B3F-2416-F52CDC80D549}"/>
              </a:ext>
            </a:extLst>
          </p:cNvPr>
          <p:cNvSpPr txBox="1"/>
          <p:nvPr/>
        </p:nvSpPr>
        <p:spPr>
          <a:xfrm>
            <a:off x="4580964" y="2735132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describes the internal implementation of an 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77F4C7-D42B-AD0C-CFF6-F919F682476E}"/>
              </a:ext>
            </a:extLst>
          </p:cNvPr>
          <p:cNvSpPr txBox="1"/>
          <p:nvPr/>
        </p:nvSpPr>
        <p:spPr>
          <a:xfrm>
            <a:off x="4580964" y="3497040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architecture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Behavioral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SENSOR_CNTRLLR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...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POR_LIM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99_999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SENSOR_STATES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POR_WAIT,CONFIG_SENSOR, TAKE_DATA,BFT_WAIT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sensor_ctrl_state : SENSOR_STATES;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por_cnt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range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 POR_LIM;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...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5F447-E896-5EAD-0AAD-7F708EE0F429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CFC74E-EE49-BDB3-CAF6-E35FA05F187C}"/>
              </a:ext>
            </a:extLst>
          </p:cNvPr>
          <p:cNvSpPr txBox="1"/>
          <p:nvPr/>
        </p:nvSpPr>
        <p:spPr>
          <a:xfrm>
            <a:off x="8982634" y="3497039"/>
            <a:ext cx="3012142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TTL, </a:t>
            </a:r>
            <a:r>
              <a:rPr lang="en-US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Processor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Structure_View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A1: ALU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TTL.SN74LS181;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M1,M2,M3: MUX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Multiplex4 (Behavior);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Latch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-- use defaults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D9527A-1775-3B30-854E-B3464B5DC447}"/>
              </a:ext>
            </a:extLst>
          </p:cNvPr>
          <p:cNvSpPr txBox="1"/>
          <p:nvPr/>
        </p:nvSpPr>
        <p:spPr>
          <a:xfrm>
            <a:off x="6838950" y="134470"/>
            <a:ext cx="508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Examples 1 and 3 taken from "</a:t>
            </a:r>
            <a:r>
              <a:rPr lang="tr-TR" sz="12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 where example 2 is my example.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463AF4-CE02-31C7-4281-DD3279F9F90F}"/>
              </a:ext>
            </a:extLst>
          </p:cNvPr>
          <p:cNvSpPr txBox="1"/>
          <p:nvPr/>
        </p:nvSpPr>
        <p:spPr>
          <a:xfrm>
            <a:off x="3765176" y="6359361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C6B4A6-49F8-39E0-55BE-7ED86C7B272A}"/>
              </a:ext>
            </a:extLst>
          </p:cNvPr>
          <p:cNvSpPr txBox="1"/>
          <p:nvPr/>
        </p:nvSpPr>
        <p:spPr>
          <a:xfrm>
            <a:off x="11438676" y="6359258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159D23-9383-3EF9-6253-9F0545615354}"/>
              </a:ext>
            </a:extLst>
          </p:cNvPr>
          <p:cNvSpPr txBox="1"/>
          <p:nvPr/>
        </p:nvSpPr>
        <p:spPr>
          <a:xfrm>
            <a:off x="8166847" y="6359257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0014EB-8F9A-D2DD-7C3F-8139167D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BA532D-6542-06CD-1CC6-9905184E8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2454"/>
            <a:ext cx="7370113" cy="5460793"/>
          </a:xfrm>
        </p:spPr>
        <p:txBody>
          <a:bodyPr>
            <a:noAutofit/>
          </a:bodyPr>
          <a:lstStyle/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selected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work.example_package.all;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external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my_design is	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--my_design is a simple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 	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 		: in  std_logi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c;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comm_input	: in  std_logic_vector (15 downto 0);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--comm_input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output_vld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data_out	: out std_logic_vector(15 downto 0)	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--data_out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my_design;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my_design is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data : std_logic_vector(data_upper_lmt downto data_lower_lmt);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 is a static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B3F5FC-36E1-6B03-DFB7-33EC7A8F534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CODE EXAMPLE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5ADD7C-0B44-EB8C-E895-FAC38E5D55D5}"/>
              </a:ext>
            </a:extLst>
          </p:cNvPr>
          <p:cNvSpPr txBox="1">
            <a:spLocks/>
          </p:cNvSpPr>
          <p:nvPr/>
        </p:nvSpPr>
        <p:spPr>
          <a:xfrm>
            <a:off x="6967959" y="542454"/>
            <a:ext cx="5222873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process(clk) begin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(clk'event and clk = '1') then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--clk'event is a attribute name</a:t>
            </a:r>
            <a:endParaRPr lang="tr-TR" sz="14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if(input_vld = '1') then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&lt;= comm_input(15 downto 1) &amp; not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comm_input(0); 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-comm_input(0) is a indexed name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if(output_vld = '1') then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 &lt;= data;</a:t>
            </a:r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process;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444F-44E7-39E5-B4F7-6039135740A0}"/>
              </a:ext>
            </a:extLst>
          </p:cNvPr>
          <p:cNvSpPr txBox="1">
            <a:spLocks/>
          </p:cNvSpPr>
          <p:nvPr/>
        </p:nvSpPr>
        <p:spPr>
          <a:xfrm>
            <a:off x="7370113" y="698604"/>
            <a:ext cx="7403126" cy="54607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Düz Bağlayıcı 6">
            <a:extLst>
              <a:ext uri="{FF2B5EF4-FFF2-40B4-BE49-F238E27FC236}">
                <a16:creationId xmlns:a16="http://schemas.microsoft.com/office/drawing/2014/main" id="{FA445E6A-C372-09AC-69A1-CB7A7627213D}"/>
              </a:ext>
            </a:extLst>
          </p:cNvPr>
          <p:cNvCxnSpPr>
            <a:cxnSpLocks/>
          </p:cNvCxnSpPr>
          <p:nvPr/>
        </p:nvCxnSpPr>
        <p:spPr>
          <a:xfrm>
            <a:off x="7349924" y="542454"/>
            <a:ext cx="0" cy="54607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4051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9.1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9.2 </a:t>
            </a:r>
            <a:r>
              <a:rPr lang="tr-TR" b="1" dirty="0" err="1">
                <a:solidFill>
                  <a:schemeClr val="bg1"/>
                </a:solidFill>
              </a:rPr>
              <a:t>Operators</a:t>
            </a:r>
            <a:endParaRPr lang="en-GB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9.3 </a:t>
            </a:r>
            <a:r>
              <a:rPr lang="tr-TR" b="1" dirty="0" err="1">
                <a:solidFill>
                  <a:schemeClr val="bg1"/>
                </a:solidFill>
              </a:rPr>
              <a:t>Operands</a:t>
            </a:r>
            <a:endParaRPr lang="en-GB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9.4 </a:t>
            </a:r>
            <a:r>
              <a:rPr lang="tr-TR" b="1" dirty="0" err="1">
                <a:solidFill>
                  <a:schemeClr val="bg1"/>
                </a:solidFill>
              </a:rPr>
              <a:t>Static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Expressions</a:t>
            </a:r>
            <a:endParaRPr lang="en-GB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9.5 </a:t>
            </a:r>
            <a:r>
              <a:rPr lang="tr-TR" b="1" dirty="0">
                <a:solidFill>
                  <a:schemeClr val="bg1"/>
                </a:solidFill>
              </a:rPr>
              <a:t>Universal </a:t>
            </a:r>
            <a:r>
              <a:rPr lang="tr-TR" b="1" dirty="0" err="1">
                <a:solidFill>
                  <a:schemeClr val="bg1"/>
                </a:solidFill>
              </a:rPr>
              <a:t>Expressions</a:t>
            </a:r>
            <a:endParaRPr lang="en-GB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9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EXPRESSIONS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9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Mert Ecevit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0042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10" y="689599"/>
            <a:ext cx="10724247" cy="90797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</a:rPr>
              <a:t>A formula that defines the computation of a value.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Operators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F23534E-B4A4-4CD4-911E-1D8CC5427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103" y="1132805"/>
            <a:ext cx="4595390" cy="3100504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96EAF0B8-BC7D-4B7B-97DC-E6319DB4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567" y="1013388"/>
            <a:ext cx="4595390" cy="4831223"/>
          </a:xfrm>
          <a:prstGeom prst="rect">
            <a:avLst/>
          </a:prstGeom>
        </p:spPr>
      </p:pic>
      <p:pic>
        <p:nvPicPr>
          <p:cNvPr id="19" name="Resim 18">
            <a:extLst>
              <a:ext uri="{FF2B5EF4-FFF2-40B4-BE49-F238E27FC236}">
                <a16:creationId xmlns:a16="http://schemas.microsoft.com/office/drawing/2014/main" id="{635D7F31-DC1E-4DFD-907B-F4CEA3D5A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65" y="4488955"/>
            <a:ext cx="6195866" cy="213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393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10" y="689599"/>
            <a:ext cx="10724247" cy="90797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sz="2000" dirty="0">
                <a:solidFill>
                  <a:schemeClr val="bg1"/>
                </a:solidFill>
              </a:rPr>
              <a:t>The </a:t>
            </a:r>
            <a:r>
              <a:rPr lang="tr-TR" sz="2000" dirty="0" err="1">
                <a:solidFill>
                  <a:schemeClr val="bg1"/>
                </a:solidFill>
              </a:rPr>
              <a:t>operands</a:t>
            </a:r>
            <a:r>
              <a:rPr lang="tr-TR" sz="2000" dirty="0">
                <a:solidFill>
                  <a:schemeClr val="bg1"/>
                </a:solidFill>
              </a:rPr>
              <a:t> in an expression </a:t>
            </a:r>
            <a:r>
              <a:rPr lang="tr-TR" sz="2000" dirty="0" err="1">
                <a:solidFill>
                  <a:schemeClr val="bg1"/>
                </a:solidFill>
              </a:rPr>
              <a:t>includes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literals</a:t>
            </a:r>
            <a:r>
              <a:rPr lang="tr-TR" sz="2000" dirty="0">
                <a:solidFill>
                  <a:schemeClr val="bg1"/>
                </a:solidFill>
              </a:rPr>
              <a:t>, </a:t>
            </a:r>
            <a:r>
              <a:rPr lang="tr-TR" sz="2000" dirty="0" err="1">
                <a:solidFill>
                  <a:schemeClr val="bg1"/>
                </a:solidFill>
              </a:rPr>
              <a:t>aggregates</a:t>
            </a:r>
            <a:r>
              <a:rPr lang="tr-TR" sz="2000" dirty="0">
                <a:solidFill>
                  <a:schemeClr val="bg1"/>
                </a:solidFill>
              </a:rPr>
              <a:t>, function, </a:t>
            </a:r>
            <a:r>
              <a:rPr lang="tr-TR" sz="2000" dirty="0" err="1">
                <a:solidFill>
                  <a:schemeClr val="bg1"/>
                </a:solidFill>
              </a:rPr>
              <a:t>calls</a:t>
            </a:r>
            <a:r>
              <a:rPr lang="tr-TR" sz="2000" dirty="0">
                <a:solidFill>
                  <a:schemeClr val="bg1"/>
                </a:solidFill>
              </a:rPr>
              <a:t>, </a:t>
            </a:r>
            <a:r>
              <a:rPr lang="tr-TR" sz="2000" dirty="0" err="1">
                <a:solidFill>
                  <a:schemeClr val="bg1"/>
                </a:solidFill>
              </a:rPr>
              <a:t>type</a:t>
            </a:r>
            <a:r>
              <a:rPr lang="tr-TR" sz="2000" dirty="0">
                <a:solidFill>
                  <a:schemeClr val="bg1"/>
                </a:solidFill>
              </a:rPr>
              <a:t> </a:t>
            </a:r>
            <a:r>
              <a:rPr lang="tr-TR" sz="2000" dirty="0" err="1">
                <a:solidFill>
                  <a:schemeClr val="bg1"/>
                </a:solidFill>
              </a:rPr>
              <a:t>conversions</a:t>
            </a:r>
            <a:r>
              <a:rPr lang="tr-TR" sz="2000" dirty="0">
                <a:solidFill>
                  <a:schemeClr val="bg1"/>
                </a:solidFill>
              </a:rPr>
              <a:t>.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Operands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141395-1EB0-4DD5-88E8-AB324EDE7DDC}"/>
              </a:ext>
            </a:extLst>
          </p:cNvPr>
          <p:cNvSpPr txBox="1">
            <a:spLocks/>
          </p:cNvSpPr>
          <p:nvPr/>
        </p:nvSpPr>
        <p:spPr bwMode="auto">
          <a:xfrm>
            <a:off x="0" y="132634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Static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Expressions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978D92C-75BB-4428-B57F-534F671C38EE}"/>
              </a:ext>
            </a:extLst>
          </p:cNvPr>
          <p:cNvSpPr txBox="1">
            <a:spLocks/>
          </p:cNvSpPr>
          <p:nvPr/>
        </p:nvSpPr>
        <p:spPr bwMode="auto">
          <a:xfrm>
            <a:off x="0" y="3536732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Universal </a:t>
            </a:r>
            <a:r>
              <a:rPr lang="tr-TR" sz="4000" b="1" dirty="0" err="1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Expressions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2C6E32A-F40B-40E0-913A-5CD0F03D51E5}"/>
              </a:ext>
            </a:extLst>
          </p:cNvPr>
          <p:cNvSpPr txBox="1">
            <a:spLocks/>
          </p:cNvSpPr>
          <p:nvPr/>
        </p:nvSpPr>
        <p:spPr>
          <a:xfrm>
            <a:off x="733291" y="2051558"/>
            <a:ext cx="10724247" cy="907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Utilized in constant declarations or restrictions; fully computed at compile time. • There are two categories of static expression: – If every operator in expression is an implicit defined operator, these are called locally static expressions – If every in the expression is a pure function and every primary in the expression is a global static primary, they are called globally static expressions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B159B2B-ECA0-4B20-8619-6B7ABBB095D7}"/>
              </a:ext>
            </a:extLst>
          </p:cNvPr>
          <p:cNvSpPr txBox="1">
            <a:spLocks/>
          </p:cNvSpPr>
          <p:nvPr/>
        </p:nvSpPr>
        <p:spPr>
          <a:xfrm>
            <a:off x="733291" y="4079186"/>
            <a:ext cx="10724247" cy="907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•A universal expression is either an expression that delivers a result of type universal integer or one that delivers a result of type universal real </a:t>
            </a:r>
            <a:endParaRPr lang="tr-TR" sz="2000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The same operations are predefined for the type universal integer as for any integer type </a:t>
            </a:r>
            <a:endParaRPr lang="tr-TR" sz="2000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The same operations are predefined for the type universal real as for any floating point type </a:t>
            </a:r>
            <a:endParaRPr lang="tr-TR" sz="2000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• In addition, these operations include the multiplication and division operators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229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11.2 </a:t>
            </a:r>
            <a:r>
              <a:rPr lang="tr-TR" b="1" dirty="0" err="1">
                <a:solidFill>
                  <a:schemeClr val="bg1"/>
                </a:solidFill>
              </a:rPr>
              <a:t>Block</a:t>
            </a:r>
            <a:r>
              <a:rPr lang="tr-TR" b="1" dirty="0">
                <a:solidFill>
                  <a:schemeClr val="bg1"/>
                </a:solidFill>
              </a:rPr>
              <a:t> Statement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11.3 </a:t>
            </a:r>
            <a:r>
              <a:rPr lang="tr-TR" b="1" dirty="0" err="1">
                <a:solidFill>
                  <a:schemeClr val="bg1"/>
                </a:solidFill>
              </a:rPr>
              <a:t>Process</a:t>
            </a:r>
            <a:r>
              <a:rPr lang="tr-TR" b="1" dirty="0">
                <a:solidFill>
                  <a:schemeClr val="bg1"/>
                </a:solidFill>
              </a:rPr>
              <a:t> Statement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11.4 </a:t>
            </a:r>
            <a:r>
              <a:rPr lang="tr-TR" b="1" dirty="0" err="1">
                <a:solidFill>
                  <a:schemeClr val="bg1"/>
                </a:solidFill>
              </a:rPr>
              <a:t>Concurrent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Procedure</a:t>
            </a:r>
            <a:r>
              <a:rPr lang="tr-TR" b="1" dirty="0">
                <a:solidFill>
                  <a:schemeClr val="bg1"/>
                </a:solidFill>
              </a:rPr>
              <a:t> Call </a:t>
            </a:r>
            <a:r>
              <a:rPr lang="tr-TR" b="1" dirty="0" err="1">
                <a:solidFill>
                  <a:schemeClr val="bg1"/>
                </a:solidFill>
              </a:rPr>
              <a:t>Statements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11.5 </a:t>
            </a:r>
            <a:r>
              <a:rPr lang="tr-TR" b="1" dirty="0" err="1">
                <a:solidFill>
                  <a:schemeClr val="bg1"/>
                </a:solidFill>
              </a:rPr>
              <a:t>Concurrent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Assertion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Statments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11.6 </a:t>
            </a:r>
            <a:r>
              <a:rPr lang="tr-TR" b="1" dirty="0" err="1">
                <a:solidFill>
                  <a:schemeClr val="bg1"/>
                </a:solidFill>
              </a:rPr>
              <a:t>Concurrent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Signal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Assignment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Statements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11.7 </a:t>
            </a:r>
            <a:r>
              <a:rPr lang="tr-TR" b="1" dirty="0">
                <a:solidFill>
                  <a:schemeClr val="bg1"/>
                </a:solidFill>
              </a:rPr>
              <a:t>Component </a:t>
            </a:r>
            <a:r>
              <a:rPr lang="tr-TR" b="1" dirty="0" err="1">
                <a:solidFill>
                  <a:schemeClr val="bg1"/>
                </a:solidFill>
              </a:rPr>
              <a:t>Instantiation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Statements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11.8 </a:t>
            </a:r>
            <a:r>
              <a:rPr lang="en-GB" b="1" dirty="0">
                <a:solidFill>
                  <a:schemeClr val="bg1"/>
                </a:solidFill>
              </a:rPr>
              <a:t>G</a:t>
            </a:r>
            <a:r>
              <a:rPr lang="tr-TR" b="1" dirty="0" err="1">
                <a:solidFill>
                  <a:schemeClr val="bg1"/>
                </a:solidFill>
              </a:rPr>
              <a:t>enerate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>
                <a:solidFill>
                  <a:schemeClr val="bg1"/>
                </a:solidFill>
              </a:rPr>
              <a:t>Statements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11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 err="1">
                <a:solidFill>
                  <a:srgbClr val="FF0000"/>
                </a:solidFill>
              </a:rPr>
              <a:t>Concurrent</a:t>
            </a:r>
            <a:r>
              <a:rPr lang="tr-TR" sz="2800" b="1" dirty="0">
                <a:solidFill>
                  <a:srgbClr val="FF0000"/>
                </a:solidFill>
              </a:rPr>
              <a:t> </a:t>
            </a:r>
            <a:r>
              <a:rPr lang="tr-TR" sz="2800" b="1" dirty="0" err="1">
                <a:solidFill>
                  <a:srgbClr val="FF0000"/>
                </a:solidFill>
              </a:rPr>
              <a:t>statements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11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Mert Ecevit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9280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976B3-DFF5-DCDB-5824-12D07E4FE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FB9DC69-823F-A80E-600F-C09ABC71FC4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12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Scope and vısıbılıty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E31C896-E90C-2C71-380C-37EFAC4651DD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12.1 </a:t>
            </a:r>
            <a:r>
              <a:rPr lang="tr-TR" b="1" dirty="0">
                <a:solidFill>
                  <a:schemeClr val="bg1"/>
                </a:solidFill>
              </a:rPr>
              <a:t>Declerative Region 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12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cope of Decleration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12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Visibility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12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Use Clauses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12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The Context of Overload Resolution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7EBD6155-17BB-05E3-A373-ACB86A67A1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B13F79F2-0ABA-DBD6-F7C5-E8AB0FC98717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12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8909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B24EC-30A5-5E12-209F-28532F7E1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020AD4-A05A-A292-8F39-FA84B71CA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79577"/>
            <a:ext cx="7787553" cy="6159397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eclarative region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 is a text area where declarations and definitions are valid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and its associated architecture body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 (procedures/functions) and their bodies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 and their bodies (if any)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Process, block, loop, and generate statement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Declarations belong to the innermost region where they are defined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Structures like the architecture body are not affected by the scope outside their own region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 Declarative Region: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top-level region of each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Declarative Region: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for each design library, encompassing all units within the library</a:t>
            </a: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70B22D-784C-1F24-21A1-E29BCC6F2C8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DECLERATIVE REGION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73B474F-7D62-FCB6-4D63-D7F6235CF7D1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C504FD1-AC5F-B35D-AE2A-1378F8192639}"/>
              </a:ext>
            </a:extLst>
          </p:cNvPr>
          <p:cNvSpPr txBox="1">
            <a:spLocks/>
          </p:cNvSpPr>
          <p:nvPr/>
        </p:nvSpPr>
        <p:spPr>
          <a:xfrm>
            <a:off x="7431932" y="577282"/>
            <a:ext cx="4760068" cy="6159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myentity is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-- entity declarative region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...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myentity;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myentity is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-- architecture declarative region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process(...)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-- process declarative region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process;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  <a:p>
            <a:pPr marL="914400" lvl="2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Düz Bağlayıcı 4">
            <a:extLst>
              <a:ext uri="{FF2B5EF4-FFF2-40B4-BE49-F238E27FC236}">
                <a16:creationId xmlns:a16="http://schemas.microsoft.com/office/drawing/2014/main" id="{7FE92749-4AC4-8347-BC40-F99BE50452DD}"/>
              </a:ext>
            </a:extLst>
          </p:cNvPr>
          <p:cNvCxnSpPr>
            <a:cxnSpLocks/>
          </p:cNvCxnSpPr>
          <p:nvPr/>
        </p:nvCxnSpPr>
        <p:spPr>
          <a:xfrm>
            <a:off x="8060043" y="454905"/>
            <a:ext cx="0" cy="61942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5435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AC312-E681-54ED-EF7D-34DC5FBBD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9DE16D5-8305-8440-A931-F12170A36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510976"/>
            <a:ext cx="11071676" cy="6435080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portion of code where a declaration or named entity is valid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 defines the usage area of the declaration or entity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 starts from the declaration and extends to the end of the innermost declarative region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an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body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limited to its internal region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Structures like 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ackage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ecord type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ubprogram parameters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enerics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p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orts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extend their scope to the enclosing unit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body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included in the scope of its associated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configurations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declarations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extend the scope</a:t>
            </a: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PSL verification units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be linked to extend the scope into verification structures.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21F408-0FF4-3D08-C880-9190CEC70E7B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SCOPE OF DECLERATIONS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4520945-3360-0AF7-7C92-D58972B7E4FF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4673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B7151-BAB1-C090-022E-193DEF0F5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2029741-9BA2-6166-3F78-AFFC11737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510976"/>
            <a:ext cx="11071676" cy="6435080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Visibility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determines the area where elements of a declaration are valid. A declaration can only be used within its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visible scop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declarations with the same name can be made, and the visibility rules determine which declaration is valid</a:t>
            </a: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configuration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configuration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declarations can become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visible by selection</a:t>
            </a: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clauses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modify the visibility of declarations.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conceals the same-named declarations from the outer scope</a:t>
            </a: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identifier cannot be used at the beginning of a declaration; it is valid only after the declaration end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02B07E-FF91-2C67-E34F-553EA0CDF51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VISIBILITY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BF583C-46D2-CBCA-CA27-4E7959A97E59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FEED78A0-9309-B4CE-3D1E-DEA14BF87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303" y="5564083"/>
            <a:ext cx="71342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4529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D4C1C-8335-03DE-3FE3-21DAD6B7F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AE24372-C615-CD69-7E57-46CDBD73C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510976"/>
            <a:ext cx="10535055" cy="5413169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Clause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makes declarations in a package or library directly visible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makes all declarations visible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Declarations can be hidden by homographs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case of explicit and implicit homographs, only the explicit one is visible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Declarations in uninstantiated packages cannot be made visible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>
              <a:lnSpc>
                <a:spcPct val="110000"/>
              </a:lnSpc>
              <a:buNone/>
            </a:pP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.std_logic_1164.all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work.my_package.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</a:t>
            </a:r>
          </a:p>
          <a:p>
            <a:pPr marL="914400" lvl="2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work.my_package.my_function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7EC137E-E17F-F9CC-92A3-877B555951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USE CLAUSES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04D8578-6784-A190-E97D-66AD85E9003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312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266A-5ACB-A36D-3CCC-8D13A7A64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D378DB-1567-7EA0-5338-4860C7261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695808"/>
            <a:ext cx="10535055" cy="5179697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Overloading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when the same name or operator refers to different entities in different contexts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Overload Resolution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the process used to select the correct meaning when multiple meanings are possible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RULES</a:t>
            </a: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 between names, expressions, and types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Conformance between parameters and types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Selecting the correct entity based on the context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9761FC7-B1CF-6474-C689-9628B9CA7F1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THE CONTEXT OF OVERLOAD RESOLUTION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970DBD2-6DC2-4E98-FAB6-E347B08C65C0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5607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227D4-50C4-05E6-9907-880928968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71DD8F1-2CDA-1016-76E4-3A7F6D3F4F56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13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DESIGN UNITS AND THEIR ANALYSIS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3C1BE5-2C39-311E-D5A1-832828785A1E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13.1 </a:t>
            </a:r>
            <a:r>
              <a:rPr lang="tr-TR" b="1" dirty="0">
                <a:solidFill>
                  <a:schemeClr val="bg1"/>
                </a:solidFill>
              </a:rPr>
              <a:t>Design Units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13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>
                <a:solidFill>
                  <a:schemeClr val="bg1"/>
                </a:solidFill>
              </a:rPr>
              <a:t>Design Libraries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13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Context Declerations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13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Context Clauses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13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Order of Analysis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28E543D8-9EE5-D93D-CC5F-C41103F28B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B119161-8564-2ABF-6C68-A5227206B872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13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0999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4D6A0-388B-1D48-5762-9C9133DF0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018BB3-9AA0-D491-2403-6FBBEA5BA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695808"/>
            <a:ext cx="10535055" cy="2066847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ndependently analyzed constructs that are added to the design library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esign file consists of multiple design units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Primary Units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Core structures like entity declarations, package declarations, and context declarations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Secondary Units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Bodies of primary units, such as architecture bodies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DE71E18-6AE3-F871-B64B-D276EFFBF65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DESIGN UNITS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1805E08-4FE1-2D90-0CD8-4F9B2DF62F4C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D9890-1ADD-6FEE-EBE6-9957E6A57011}"/>
              </a:ext>
            </a:extLst>
          </p:cNvPr>
          <p:cNvSpPr txBox="1">
            <a:spLocks/>
          </p:cNvSpPr>
          <p:nvPr/>
        </p:nvSpPr>
        <p:spPr bwMode="auto">
          <a:xfrm>
            <a:off x="1168" y="291600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DESIGN LIBRARIES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0388A83-4F7D-4981-2B25-F6437CD089D1}"/>
              </a:ext>
            </a:extLst>
          </p:cNvPr>
          <p:cNvSpPr txBox="1">
            <a:spLocks/>
          </p:cNvSpPr>
          <p:nvPr/>
        </p:nvSpPr>
        <p:spPr>
          <a:xfrm>
            <a:off x="642026" y="3611817"/>
            <a:ext cx="10535055" cy="31780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Library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An implementation-dependent storage area for design units. An application can support multiple design libraries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Clause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Defines logical names for libraries in design units. If the same name is defined multiple times, only the first definition is valid.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 Library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The library where the library unit resulting from the analysis of a design unit is place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 Library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Libraries that contain library units referenced in the analyzed design unit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918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5D135-1CCF-2C0A-C07F-667853C2D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063CDE-B041-2164-021D-51DB4CDF9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695808"/>
            <a:ext cx="10535055" cy="3273077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 Declaration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Defines context items that design units can reference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 Clause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Defines the initial name environment before the analysis of a design unit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Scope: library_clause, use_clause, context_reference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 algn="just"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Clause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Defines the logical library names to be used in the design unit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 algn="just"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Clause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Makes certain declarations directly visible within the design unit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Context Reference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References another context declaration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22A609-7CC7-DFCD-5870-4F0AA430CD6C}"/>
              </a:ext>
            </a:extLst>
          </p:cNvPr>
          <p:cNvSpPr txBox="1">
            <a:spLocks/>
          </p:cNvSpPr>
          <p:nvPr/>
        </p:nvSpPr>
        <p:spPr bwMode="auto">
          <a:xfrm>
            <a:off x="-593388" y="0"/>
            <a:ext cx="124611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3,4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CONTEXT DECLERATIONS / CONTEXT CLAUSE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8BF3E38-2C4A-27AA-DC3D-7E16E1948D4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3C7075C2-648D-E2CE-972E-ED0C41DF6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303" y="4122239"/>
            <a:ext cx="40862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147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055FB-F7D8-E7EA-F29B-4B44B5202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21ACD5-A2B4-B3CF-D852-F2A9FACB2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6" y="695808"/>
            <a:ext cx="10535055" cy="5463588"/>
          </a:xfrm>
        </p:spPr>
        <p:txBody>
          <a:bodyPr>
            <a:noAutofit/>
          </a:bodyPr>
          <a:lstStyle/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order of design unit analysis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based on visibility rules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primary unit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must be analyzed before the design unit where its name is referenced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primary unit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must be analyzed before its corresponding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secondary unit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as the secondary unit depends on the primary unit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case of an error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 analysis is rejected and does not affect the working library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changed library unit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may affect other units that reference its name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changed library unit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becomes obsolete and must be reanalyzed before it can be used again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2DB50FB-E2FD-2B00-9752-DED9E8339DD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ORDER OF ANALYSIS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413B26D-BA38-C8B3-A846-A970D1516E14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6281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B8131B-848F-A970-AE86-D51247069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745759-3444-CE05-BB20-ECDBC38C242B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14. ELABORATION AND EXECUTION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F4627A-B78B-C4DE-6723-65B7165468B4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14.1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General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Design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Hierarchy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.3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Block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Package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Subprogram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or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Protected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Type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Header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.4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Declarative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endParaRPr kumimoji="0" lang="tr-TR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.5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Statement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.6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14.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7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Execution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Model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C9AB72EA-9237-DE89-D066-2959A04C8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0E57893-EC59-F2DA-28FE-C0D6D1DF0D38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64817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969D6B-C7D1-EB74-5C07-8C0A19D4E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1D8A0E-1324-4DC0-DABA-4DB082884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81789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execute a model, the design hierarchy is first elaborated, followed by the initialization of nets, and then the repetitive simulation cycle begins, during which processes are executed and nets are updated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03BD1C-328B-0241-1982-B6D2FB524C0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GENERAL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64DADD-EBE2-E6BE-A262-5C3FC7F2EBF8}"/>
              </a:ext>
            </a:extLst>
          </p:cNvPr>
          <p:cNvSpPr txBox="1">
            <a:spLocks/>
          </p:cNvSpPr>
          <p:nvPr/>
        </p:nvSpPr>
        <p:spPr bwMode="auto">
          <a:xfrm>
            <a:off x="0" y="14816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2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DESIGN HIERARCHY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88311DC-123B-0A6B-E102-5DD4688BB803}"/>
              </a:ext>
            </a:extLst>
          </p:cNvPr>
          <p:cNvSpPr txBox="1">
            <a:spLocks/>
          </p:cNvSpPr>
          <p:nvPr/>
        </p:nvSpPr>
        <p:spPr>
          <a:xfrm>
            <a:off x="733292" y="2024077"/>
            <a:ext cx="10724247" cy="3716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Definition: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processes interconnected by nets, enabling simulation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Process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Executes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vhpiCbStartOfElaboration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vhpiCbEndOfElaboration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callbacks.Prepares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block statements and implicit configurations for unbound components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Key Steps: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Elaborates packages sequentially to resolve dependencies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Configures PSL verification units after block elaboration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drivers and initializes scalar signals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04758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F13EEB-4D93-0B68-BD4D-C58D1C1D3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5C6372-22E1-A4EC-D414-01D5C7F05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1301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preparation of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generics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 their mapping and association. This ensures all components are properly initialized and ready for simulation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8AE83F-D5F0-ABBC-B28B-5574A6ECF63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3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 OF a BLOCK, PACKAGE, SUBPROGRAMS OR PROTECTED TYPE HEADER</a:t>
            </a:r>
            <a:endParaRPr kumimoji="0" lang="en-GB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78FAA0-1B20-6E7E-6371-C363E34EF72C}"/>
              </a:ext>
            </a:extLst>
          </p:cNvPr>
          <p:cNvSpPr txBox="1">
            <a:spLocks/>
          </p:cNvSpPr>
          <p:nvPr/>
        </p:nvSpPr>
        <p:spPr bwMode="auto">
          <a:xfrm>
            <a:off x="1168" y="176190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DECLARATIVE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E3AB09-79B3-3DBB-04A4-FB0BF9CAC041}"/>
              </a:ext>
            </a:extLst>
          </p:cNvPr>
          <p:cNvSpPr txBox="1">
            <a:spLocks/>
          </p:cNvSpPr>
          <p:nvPr/>
        </p:nvSpPr>
        <p:spPr>
          <a:xfrm>
            <a:off x="733876" y="2375423"/>
            <a:ext cx="10724247" cy="1345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Type definitions, subtypes, subprograms, and protected types are elaborated sequentially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Attribute, configuration, and disconnection specifications are processed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Binding information, default values, and signal associations are properly established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FA200-5CD9-DBAD-9A71-9B11FAD99D59}"/>
              </a:ext>
            </a:extLst>
          </p:cNvPr>
          <p:cNvSpPr txBox="1">
            <a:spLocks/>
          </p:cNvSpPr>
          <p:nvPr/>
        </p:nvSpPr>
        <p:spPr bwMode="auto">
          <a:xfrm>
            <a:off x="0" y="372107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5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STATEMENT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60BAC7-069F-5CCC-056E-8E584A197AEF}"/>
              </a:ext>
            </a:extLst>
          </p:cNvPr>
          <p:cNvSpPr txBox="1">
            <a:spLocks/>
          </p:cNvSpPr>
          <p:nvPr/>
        </p:nvSpPr>
        <p:spPr>
          <a:xfrm>
            <a:off x="733877" y="4393906"/>
            <a:ext cx="5554134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tr-TR" altLang="tr-TR" sz="1400" b="1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Purpose</a:t>
            </a:r>
            <a:r>
              <a:rPr kumimoji="0" lang="tr-TR" altLang="tr-TR" sz="14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Ensure concurrent statements are correctly prepared for simulation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Concurrent Statements: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All concurrent statements in a block are elaborated sequentially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Generate Statements:</a:t>
            </a:r>
            <a:endParaRPr kumimoji="0" lang="tr-TR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For-Generate: Creates blocks for each value in a specified range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6B9057F-98B0-DE9E-5E1D-21F9882086C5}"/>
              </a:ext>
            </a:extLst>
          </p:cNvPr>
          <p:cNvSpPr txBox="1">
            <a:spLocks/>
          </p:cNvSpPr>
          <p:nvPr/>
        </p:nvSpPr>
        <p:spPr>
          <a:xfrm>
            <a:off x="6288010" y="4393906"/>
            <a:ext cx="5658457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If-Generate: Creates a block if the condition evaluates to true; otherwise, no block is created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Case-Generate: Creates a block for the matching alternative based on an evaluated expression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Component Instantiation:</a:t>
            </a:r>
            <a:r>
              <a:rPr kumimoji="0" 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 bound to a design entity, the corresponding block is elaborated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7067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D97508-BEDA-9E2F-5FBD-9E2301118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A402F9B-BF6E-6B87-1163-22D05AF5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836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elaboration occurs during simulation execution for constructs with sequential statements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Instances: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Loop Statements: Loop parameters are elaborated, and the range is evaluated before execution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Calls: Parameters are elaborated and checked; exclusive access is required for protected or file operations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Allocators: Subtype elaboration occurs before object allocation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 Blocks: Declarative parts are elaborated before block execution</a:t>
            </a:r>
            <a:br>
              <a:rPr kumimoji="0" lang="tr-TR" altLang="tr-TR" sz="23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3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CA8C4D-8F15-29AA-55D5-F5B2D48BE85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6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 ELABORATION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33465-017E-A22D-8FEA-C65A2217EF02}"/>
              </a:ext>
            </a:extLst>
          </p:cNvPr>
          <p:cNvSpPr txBox="1">
            <a:spLocks/>
          </p:cNvSpPr>
          <p:nvPr/>
        </p:nvSpPr>
        <p:spPr bwMode="auto">
          <a:xfrm>
            <a:off x="0" y="358223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7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EXECUTION OF A MODEL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5BF612-18AB-D510-7135-AA826B2A929A}"/>
              </a:ext>
            </a:extLst>
          </p:cNvPr>
          <p:cNvSpPr txBox="1">
            <a:spLocks/>
          </p:cNvSpPr>
          <p:nvPr/>
        </p:nvSpPr>
        <p:spPr>
          <a:xfrm>
            <a:off x="733876" y="4236351"/>
            <a:ext cx="10724247" cy="22295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Drivers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 Handle signal value changes via transactions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Signal Updates: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Compute and apply driving and effective values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Implicit Signals: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Update signals like S'STABLE and S'QUIET per kernel rules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5003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9FDB-42A9-1FF5-7E1F-6B9877DB5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4E8530CD-A2EC-C9AC-7F94-AA0AF1858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6668CA3-AB14-9319-4150-D88E609BBFF9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17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VHDL Procedural Interface overview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36DAA4F-6CB7-704E-69C5-7BE9DF4AE4DA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</a:t>
            </a:r>
            <a:r>
              <a:rPr lang="tr-TR" sz="6000" b="1" dirty="0">
                <a:solidFill>
                  <a:srgbClr val="FF0000"/>
                </a:solidFill>
              </a:rPr>
              <a:t>s</a:t>
            </a:r>
            <a:r>
              <a:rPr lang="en-US" sz="6000" b="1" dirty="0">
                <a:solidFill>
                  <a:srgbClr val="FF0000"/>
                </a:solidFill>
              </a:rPr>
              <a:t> </a:t>
            </a:r>
            <a:r>
              <a:rPr lang="tr-TR" sz="6000" b="1" dirty="0">
                <a:solidFill>
                  <a:srgbClr val="FF0000"/>
                </a:solidFill>
              </a:rPr>
              <a:t>17, 18 and 19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52DE2C-A486-2130-48D1-00C0D947A1FF}"/>
              </a:ext>
            </a:extLst>
          </p:cNvPr>
          <p:cNvSpPr txBox="1">
            <a:spLocks/>
          </p:cNvSpPr>
          <p:nvPr/>
        </p:nvSpPr>
        <p:spPr>
          <a:xfrm>
            <a:off x="5907111" y="567276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access functions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F07AC67-C275-9ABA-A500-FAF00711D920}"/>
              </a:ext>
            </a:extLst>
          </p:cNvPr>
          <p:cNvSpPr txBox="1">
            <a:spLocks/>
          </p:cNvSpPr>
          <p:nvPr/>
        </p:nvSpPr>
        <p:spPr>
          <a:xfrm>
            <a:off x="5907111" y="1146402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19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information model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973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03BE2-71DB-4FB0-1389-BBDA59D1F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EAB4311-5680-0022-329E-775F571CDE8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Overview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36317-DECB-9DF6-9DB0-1468575AB38D}"/>
              </a:ext>
            </a:extLst>
          </p:cNvPr>
          <p:cNvSpPr txBox="1"/>
          <p:nvPr/>
        </p:nvSpPr>
        <p:spPr>
          <a:xfrm>
            <a:off x="179294" y="676924"/>
            <a:ext cx="118154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Definition</a:t>
            </a:r>
            <a:r>
              <a:rPr lang="en-US" dirty="0">
                <a:solidFill>
                  <a:schemeClr val="bg1"/>
                </a:solidFill>
              </a:rPr>
              <a:t>: VHPI (VHDL Procedural Interface) allows interaction between external tools and the VHDL simulation environment.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Purpose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Extend simulation functionality.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Provide dynamic access to design objects.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Key Components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Handles</a:t>
            </a:r>
            <a:r>
              <a:rPr lang="en-US" dirty="0">
                <a:solidFill>
                  <a:schemeClr val="bg1"/>
                </a:solidFill>
              </a:rPr>
              <a:t>: Represent simulation objects (e.g., signals, entities).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Access Functions</a:t>
            </a:r>
            <a:r>
              <a:rPr lang="en-US" dirty="0">
                <a:solidFill>
                  <a:schemeClr val="bg1"/>
                </a:solidFill>
              </a:rPr>
              <a:t>: Perform operations on these objects.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Callbacks</a:t>
            </a:r>
            <a:r>
              <a:rPr lang="en-US" dirty="0">
                <a:solidFill>
                  <a:schemeClr val="bg1"/>
                </a:solidFill>
              </a:rPr>
              <a:t>: Trigger actions on specific simulation events.</a:t>
            </a: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DC41B-C150-5D3D-9744-2CDA644B36A0}"/>
              </a:ext>
            </a:extLst>
          </p:cNvPr>
          <p:cNvSpPr txBox="1"/>
          <p:nvPr/>
        </p:nvSpPr>
        <p:spPr>
          <a:xfrm>
            <a:off x="179294" y="3917576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vhpiCbValueChange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4613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62860-60BF-8403-4CB8-2B9706271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D03417-D74F-B062-903D-220CA26267C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Phases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DF5A22-F943-004B-F192-25A9F9FAF72F}"/>
              </a:ext>
            </a:extLst>
          </p:cNvPr>
          <p:cNvSpPr txBox="1"/>
          <p:nvPr/>
        </p:nvSpPr>
        <p:spPr>
          <a:xfrm>
            <a:off x="179294" y="676924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Phases of Execution: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Registration:</a:t>
            </a:r>
            <a:r>
              <a:rPr lang="en-US" dirty="0">
                <a:solidFill>
                  <a:schemeClr val="bg1"/>
                </a:solidFill>
              </a:rPr>
              <a:t> Initialize callbacks and external tools.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Simulation:</a:t>
            </a:r>
            <a:r>
              <a:rPr lang="en-US" dirty="0">
                <a:solidFill>
                  <a:schemeClr val="bg1"/>
                </a:solidFill>
              </a:rPr>
              <a:t> Execute the design while interacting dynamically.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Termination:</a:t>
            </a:r>
            <a:r>
              <a:rPr lang="en-US" dirty="0">
                <a:solidFill>
                  <a:schemeClr val="bg1"/>
                </a:solidFill>
              </a:rPr>
              <a:t> Clean up and finalize external tool interactions.</a:t>
            </a:r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6F4336-3438-E51C-822D-1F948726DFED}"/>
              </a:ext>
            </a:extLst>
          </p:cNvPr>
          <p:cNvSpPr txBox="1"/>
          <p:nvPr/>
        </p:nvSpPr>
        <p:spPr>
          <a:xfrm>
            <a:off x="197224" y="2563906"/>
            <a:ext cx="113851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signal_monitor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vhpiValueT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vhpi_get_value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signal_handle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report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"Signal value: " &amp;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5470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EE313-BD33-FCDF-8EFD-1DEC8B3E6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FD0874-1BDA-6022-9F5B-4516E9AA1ED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Callbacks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65A5FF-25B1-31D7-21D5-E0FEC6156916}"/>
              </a:ext>
            </a:extLst>
          </p:cNvPr>
          <p:cNvSpPr txBox="1"/>
          <p:nvPr/>
        </p:nvSpPr>
        <p:spPr>
          <a:xfrm>
            <a:off x="197224" y="2706298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vhpiCbTime</a:t>
            </a:r>
            <a:r>
              <a:rPr lang="en-US" dirty="0">
                <a:solidFill>
                  <a:schemeClr val="bg1"/>
                </a:solidFill>
              </a:rPr>
              <a:t>, 50 ns,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002D5-A348-603D-1BC0-1A4D69BC068F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Dynamically respond to events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Types of Callbacks: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Event-based:</a:t>
            </a:r>
            <a:r>
              <a:rPr lang="en-US" dirty="0">
                <a:solidFill>
                  <a:schemeClr val="bg1"/>
                </a:solidFill>
              </a:rPr>
              <a:t> Triggered by signal changes or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Time-based:</a:t>
            </a:r>
            <a:r>
              <a:rPr lang="en-US" dirty="0">
                <a:solidFill>
                  <a:schemeClr val="bg1"/>
                </a:solidFill>
              </a:rPr>
              <a:t> Activated after a specific time.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Phase-based:</a:t>
            </a:r>
            <a:r>
              <a:rPr lang="en-US" dirty="0">
                <a:solidFill>
                  <a:schemeClr val="bg1"/>
                </a:solidFill>
              </a:rPr>
              <a:t> Executed at specific simulation phases.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1355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D5D12-8430-0DAD-01F3-94B5BDB4E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17D997-26E5-62A2-620F-7262B0A66705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Data Types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44F8BF-0169-513B-2A36-DBAA0ACEA8C4}"/>
              </a:ext>
            </a:extLst>
          </p:cNvPr>
          <p:cNvSpPr txBox="1"/>
          <p:nvPr/>
        </p:nvSpPr>
        <p:spPr>
          <a:xfrm>
            <a:off x="197224" y="2927537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vhpiValueT</a:t>
            </a:r>
            <a:r>
              <a:rPr lang="en-US" dirty="0">
                <a:solidFill>
                  <a:schemeClr val="bg1"/>
                </a:solidFill>
              </a:rPr>
              <a:t>;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C427BD-AA91-AEA8-BEF2-548A63A5E20A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VHPI uses predefined data types to represent simulation data and interact with VHDL objects.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Data Types: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vhpiInt</a:t>
            </a:r>
            <a:r>
              <a:rPr lang="tr-TR" dirty="0">
                <a:solidFill>
                  <a:schemeClr val="bg1"/>
                </a:solidFill>
              </a:rPr>
              <a:t>: Integer type for indices and counters.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vhpiReal</a:t>
            </a:r>
            <a:r>
              <a:rPr lang="tr-TR" dirty="0">
                <a:solidFill>
                  <a:schemeClr val="bg1"/>
                </a:solidFill>
              </a:rPr>
              <a:t>: Real type for analog values or delays.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vhpiString</a:t>
            </a:r>
            <a:r>
              <a:rPr lang="tr-TR" dirty="0">
                <a:solidFill>
                  <a:schemeClr val="bg1"/>
                </a:solidFill>
              </a:rPr>
              <a:t>: Text-based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vhpiValueT</a:t>
            </a:r>
            <a:r>
              <a:rPr lang="tr-TR" dirty="0">
                <a:solidFill>
                  <a:schemeClr val="bg1"/>
                </a:solidFill>
              </a:rPr>
              <a:t>: Encapsulates values of signals and variables.</a:t>
            </a:r>
          </a:p>
        </p:txBody>
      </p:sp>
    </p:spTree>
    <p:extLst>
      <p:ext uri="{BB962C8B-B14F-4D97-AF65-F5344CB8AC3E}">
        <p14:creationId xmlns:p14="http://schemas.microsoft.com/office/powerpoint/2010/main" val="16212357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B2986-B86E-BA92-F070-1C248C1C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BB2D88-BCA5-695F-230A-870326214E22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Data Access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473D3-BFBA-9FB4-32F9-DAF906D94CF9}"/>
              </a:ext>
            </a:extLst>
          </p:cNvPr>
          <p:cNvSpPr txBox="1"/>
          <p:nvPr/>
        </p:nvSpPr>
        <p:spPr>
          <a:xfrm>
            <a:off x="197224" y="2927537"/>
            <a:ext cx="11385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signal_value.format := vhpiBinStr;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"1101"; 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vhpiForce);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B9856-E333-A36E-09FC-D5F137A9C555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Access and manipulate data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Methods: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Reading values using </a:t>
            </a:r>
            <a:r>
              <a:rPr lang="en-US" i="1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Writing values using </a:t>
            </a:r>
            <a:r>
              <a:rPr lang="en-US" i="1" dirty="0" err="1">
                <a:solidFill>
                  <a:schemeClr val="bg1"/>
                </a:solidFill>
              </a:rPr>
              <a:t>vhpi_put_value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Navigating objects using handles.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2773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7DEC6-8387-E78B-66E7-BEA42D528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F3FB80-D55D-937E-B34F-70F7C53AC93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Object Model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A5B39D-E2E7-0D24-291F-5CBA5F2BA758}"/>
              </a:ext>
            </a:extLst>
          </p:cNvPr>
          <p:cNvSpPr txBox="1"/>
          <p:nvPr/>
        </p:nvSpPr>
        <p:spPr>
          <a:xfrm>
            <a:off x="197224" y="3244334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signal_handle := vhpi_handle(vhpiSignal, architecture_handle);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6338E1-7EEC-D695-2E24-E19C87165185}"/>
              </a:ext>
            </a:extLst>
          </p:cNvPr>
          <p:cNvSpPr txBox="1"/>
          <p:nvPr/>
        </p:nvSpPr>
        <p:spPr>
          <a:xfrm>
            <a:off x="197224" y="676924"/>
            <a:ext cx="10865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Represents </a:t>
            </a:r>
            <a:r>
              <a:rPr lang="tr-TR" dirty="0" err="1">
                <a:solidFill>
                  <a:schemeClr val="bg1"/>
                </a:solidFill>
              </a:rPr>
              <a:t>the</a:t>
            </a:r>
            <a:r>
              <a:rPr lang="tr-TR" dirty="0">
                <a:solidFill>
                  <a:schemeClr val="bg1"/>
                </a:solidFill>
              </a:rPr>
              <a:t> hierarchical structure of VHDL designs, enabling navigation and manipulation of components.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Objects: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Signals:</a:t>
            </a:r>
            <a:r>
              <a:rPr lang="tr-TR" dirty="0">
                <a:solidFill>
                  <a:schemeClr val="bg1"/>
                </a:solidFill>
              </a:rPr>
              <a:t> Data carriers between components.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Variables:</a:t>
            </a:r>
            <a:r>
              <a:rPr lang="tr-TR" dirty="0">
                <a:solidFill>
                  <a:schemeClr val="bg1"/>
                </a:solidFill>
              </a:rPr>
              <a:t> Local storage within processes.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Processes:</a:t>
            </a:r>
            <a:r>
              <a:rPr lang="tr-TR" dirty="0">
                <a:solidFill>
                  <a:schemeClr val="bg1"/>
                </a:solidFill>
              </a:rPr>
              <a:t> Describe behavior.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Components:</a:t>
            </a:r>
            <a:r>
              <a:rPr lang="tr-TR" dirty="0">
                <a:solidFill>
                  <a:schemeClr val="bg1"/>
                </a:solidFill>
              </a:rPr>
              <a:t> Instances of entities.</a:t>
            </a:r>
          </a:p>
        </p:txBody>
      </p:sp>
    </p:spTree>
    <p:extLst>
      <p:ext uri="{BB962C8B-B14F-4D97-AF65-F5344CB8AC3E}">
        <p14:creationId xmlns:p14="http://schemas.microsoft.com/office/powerpoint/2010/main" val="22462994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5F271-3BD4-44DA-DD2E-6A309763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DADCB1-6AC8-6A57-4D94-73EDE8388B6B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Object Hierarchy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726950-69E1-9777-84BA-3E59B55D1CCE}"/>
              </a:ext>
            </a:extLst>
          </p:cNvPr>
          <p:cNvSpPr txBox="1"/>
          <p:nvPr/>
        </p:nvSpPr>
        <p:spPr>
          <a:xfrm>
            <a:off x="197224" y="3244334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root_handle := vhpi_handle(vhpiRoot, null);</a:t>
            </a:r>
          </a:p>
          <a:p>
            <a:r>
              <a:rPr lang="tr-TR" dirty="0">
                <a:solidFill>
                  <a:schemeClr val="bg1"/>
                </a:solidFill>
              </a:rPr>
              <a:t>entity_handle := vhpi_handle_by_name("MyEntity", root_handle);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5C7669-DFA0-C6DA-06E3-C94CDFD0609E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Designs are organized hierarchically, starting from root objects.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Parent-child relationships allow traversal between components.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Usage: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Retrieve handles for signals, processes, or variables.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Navigate design hierarchy dynamically.</a:t>
            </a:r>
          </a:p>
        </p:txBody>
      </p:sp>
    </p:spTree>
    <p:extLst>
      <p:ext uri="{BB962C8B-B14F-4D97-AF65-F5344CB8AC3E}">
        <p14:creationId xmlns:p14="http://schemas.microsoft.com/office/powerpoint/2010/main" val="14014667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8DF30-DA56-DE68-E7E4-52BCB72EF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50617B-4DE5-5870-F165-EA10347900D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Signal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5A7B76-889C-41E2-947E-97FEFD803534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"0000";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vhpiInertial);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C9521-39F0-5188-BE43-242DA89157D5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Manage signal behavior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Monitor signal value changes.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signal values dynamically to simulate specific scenarios.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15630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944A1-57FF-F490-B769-D0167D78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8E8803-FB7C-1DBF-ED0A-8C07CDF0729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Process and Component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26C458-A29B-D91C-2331-4F258002E197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process_handle := vhpi_handle(vhpiProcess, entity_handle); </a:t>
            </a:r>
          </a:p>
          <a:p>
            <a:r>
              <a:rPr lang="tr-TR" dirty="0">
                <a:solidFill>
                  <a:schemeClr val="bg1"/>
                </a:solidFill>
              </a:rPr>
              <a:t>vhpi_set_disable(process_handle, true);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83CAB4-FA1B-33DE-734F-F63C8D0A6BB4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Interact with processes and components during runtime.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Activate or deactivate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or monitor component behavior.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3074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49022-E099-D79D-42E3-4ACFA562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56693EE-FB78-1923-1F65-62D60CD5B6E8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Advanced Use Cases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AADE0F-FE2B-B829-0D1B-81533078E250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vhpi_register_cb(vhpiCbAfter, 100 ns, my_callback);</a:t>
            </a:r>
          </a:p>
          <a:p>
            <a:r>
              <a:rPr lang="tr-TR" dirty="0">
                <a:solidFill>
                  <a:schemeClr val="bg1"/>
                </a:solidFill>
              </a:rPr>
              <a:t>vhpi_get_value(signal_handle, signal_value);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440C9-C400-0B62-CB31-A76A6801E66B}"/>
              </a:ext>
            </a:extLst>
          </p:cNvPr>
          <p:cNvSpPr txBox="1"/>
          <p:nvPr/>
        </p:nvSpPr>
        <p:spPr>
          <a:xfrm>
            <a:off x="197224" y="676924"/>
            <a:ext cx="10865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Applications: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Debugging and monitoring signals.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Automating tests with dynamic modifications.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Interfacing with external tools for co-simulation.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207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D15363-4DD5-2E12-E2C5-6D6BBD0EA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836C436-1D4E-C686-93F8-FA899A5B847F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8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4. </a:t>
            </a:r>
            <a:r>
              <a:rPr lang="en-US" sz="2800" b="1" dirty="0">
                <a:solidFill>
                  <a:srgbClr val="FF0000"/>
                </a:solidFill>
              </a:rPr>
              <a:t>S</a:t>
            </a:r>
            <a:r>
              <a:rPr lang="tr-TR" sz="2800" b="1" dirty="0">
                <a:solidFill>
                  <a:srgbClr val="FF0000"/>
                </a:solidFill>
              </a:rPr>
              <a:t>TANDARD TOOL DIRECTIVES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 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8DABAA-E6D8-BAE3-9F43-8A5158F3F0C2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10871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24.1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Tool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Directives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Conditional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Analysis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Tool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Directives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BB2BDD0F-BE43-89BF-EBCF-EBDFC14FCD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994C7B32-FC7D-29E3-B3B2-342705369D13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lang="tr-TR" sz="60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96528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C2136C-DADF-B065-8C40-953BE81B2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F3D5E7-B869-4082-EF42-1B30C94AE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16312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 VHDL designs to prevent text disclosure while allowing authorized tools to process the design</a:t>
            </a:r>
            <a:endParaRPr kumimoji="0" lang="tr-TR" altLang="tr-T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Elements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 Envelope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Encrypted text and instructions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Decryption Envelope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Details for decryption</a:t>
            </a:r>
          </a:p>
          <a:p>
            <a:pPr>
              <a:lnSpc>
                <a:spcPct val="110000"/>
              </a:lnSpc>
            </a:pP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4BCA82-EA59-4442-B697-7E0BE04A5E05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</a:rPr>
              <a:t>2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lang="tr-TR" sz="4000" b="1" dirty="0">
                <a:solidFill>
                  <a:prstClr val="black"/>
                </a:solidFill>
                <a:latin typeface="Tw Cen MT (Body)"/>
                <a:cs typeface="Times New Roman" panose="02020603050405020304" pitchFamily="18" charset="0"/>
              </a:rPr>
              <a:t>PROTECT TOOL DIRECTIVES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01CE937-B716-6628-6028-5E8FB0271F5C}"/>
              </a:ext>
            </a:extLst>
          </p:cNvPr>
          <p:cNvSpPr txBox="1">
            <a:spLocks/>
          </p:cNvSpPr>
          <p:nvPr/>
        </p:nvSpPr>
        <p:spPr bwMode="auto">
          <a:xfrm>
            <a:off x="1168" y="274665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</a:rPr>
              <a:t>2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CONDITIONAL ANALYSIS</a:t>
            </a:r>
            <a:r>
              <a:rPr lang="tr-TR" sz="4000" b="1" dirty="0">
                <a:solidFill>
                  <a:prstClr val="black"/>
                </a:solidFill>
                <a:latin typeface="Tw Cen MT (Body)"/>
                <a:cs typeface="Times New Roman" panose="02020603050405020304" pitchFamily="18" charset="0"/>
              </a:rPr>
              <a:t> TOOL DIRECTIVES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89E88-A1C1-63D3-2EB9-177EBD764DBB}"/>
              </a:ext>
            </a:extLst>
          </p:cNvPr>
          <p:cNvSpPr txBox="1">
            <a:spLocks/>
          </p:cNvSpPr>
          <p:nvPr/>
        </p:nvSpPr>
        <p:spPr>
          <a:xfrm>
            <a:off x="733876" y="3429000"/>
            <a:ext cx="10724247" cy="342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Allows conditional inclusion/exclusion of VHDL description parts based on tool or user settings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tr-TR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tr-TR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Elements</a:t>
            </a:r>
            <a:r>
              <a:rPr 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10000"/>
              </a:lnSpc>
            </a:pPr>
            <a:r>
              <a:rPr lang="en-US" altLang="tr-TR" sz="1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warning</a:t>
            </a:r>
            <a:r>
              <a:rPr lang="en-US" alt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Adds a warning message, does not stop analysis</a:t>
            </a:r>
            <a:endParaRPr lang="tr-TR" alt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altLang="tr-TR" sz="1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US" alt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Stops analysis with an error message</a:t>
            </a:r>
            <a:endParaRPr lang="tr-TR" alt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Tool-Supplied Identifiers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VHDL_VERSION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VHDL version (e.g., "2008")</a:t>
            </a: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TOOL_TYPE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Tool type (e.g., "SIMULATION")</a:t>
            </a: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TOOL_NAME/EDITION/VERSION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Tool-specific details</a:t>
            </a:r>
          </a:p>
          <a:p>
            <a:pPr>
              <a:lnSpc>
                <a:spcPct val="110000"/>
              </a:lnSpc>
            </a:pP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0049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procedure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procedure;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std_logic_vector(7 downto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2602</TotalTime>
  <Words>8471</Words>
  <Application>Microsoft Office PowerPoint</Application>
  <PresentationFormat>Geniş ekran</PresentationFormat>
  <Paragraphs>1263</Paragraphs>
  <Slides>62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62</vt:i4>
      </vt:variant>
    </vt:vector>
  </HeadingPairs>
  <TitlesOfParts>
    <vt:vector size="71" baseType="lpstr">
      <vt:lpstr>Arial</vt:lpstr>
      <vt:lpstr>Calibri</vt:lpstr>
      <vt:lpstr>Courier New</vt:lpstr>
      <vt:lpstr>Times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Summary of 1076 - 2019 IEEE Standard  VHDL Language Reference Manual</dc:title>
  <dc:creator>Ofis 365</dc:creator>
  <cp:lastModifiedBy>ORHAN  ÇALIŞKAN</cp:lastModifiedBy>
  <cp:revision>630</cp:revision>
  <dcterms:created xsi:type="dcterms:W3CDTF">2024-07-21T06:30:33Z</dcterms:created>
  <dcterms:modified xsi:type="dcterms:W3CDTF">2024-12-27T23:48:38Z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